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mo" panose="020B0604020202020204" pitchFamily="3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HK Grotesk Light" pitchFamily="2" charset="77"/>
      <p:regular r:id="rId15"/>
    </p:embeddedFont>
    <p:embeddedFont>
      <p:font typeface="Inter" panose="020B0502030000000004" pitchFamily="34" charset="0"/>
      <p:regular r:id="rId16"/>
    </p:embeddedFont>
    <p:embeddedFont>
      <p:font typeface="Inter Bold" panose="020B0802030000000004" pitchFamily="34" charset="0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01" autoAdjust="0"/>
  </p:normalViewPr>
  <p:slideViewPr>
    <p:cSldViewPr>
      <p:cViewPr varScale="1">
        <p:scale>
          <a:sx n="69" d="100"/>
          <a:sy n="69" d="100"/>
        </p:scale>
        <p:origin x="920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72BB25-1A0B-BF4F-B284-D1F6F4850B8C}" type="datetimeFigureOut">
              <a:rPr lang="en-US" smtClean="0"/>
              <a:t>1/24/22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938D24-EEDB-9848-9FFC-4785EC77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18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938D24-EEDB-9848-9FFC-4785EC773E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003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8.png"/><Relationship Id="rId7" Type="http://schemas.openxmlformats.org/officeDocument/2006/relationships/image" Target="../media/image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5.png"/><Relationship Id="rId5" Type="http://schemas.openxmlformats.org/officeDocument/2006/relationships/image" Target="../media/image10.png"/><Relationship Id="rId10" Type="http://schemas.openxmlformats.org/officeDocument/2006/relationships/image" Target="../media/image4.png"/><Relationship Id="rId4" Type="http://schemas.openxmlformats.org/officeDocument/2006/relationships/image" Target="../media/image9.png"/><Relationship Id="rId9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6.jpeg"/><Relationship Id="rId7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8765160"/>
            <a:ext cx="16230600" cy="9525"/>
          </a:xfrm>
          <a:prstGeom prst="rect">
            <a:avLst/>
          </a:prstGeom>
          <a:solidFill>
            <a:srgbClr val="D5D8DB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150216" y="9354256"/>
            <a:ext cx="108841" cy="217405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2160570"/>
            <a:ext cx="16230600" cy="9525"/>
          </a:xfrm>
          <a:prstGeom prst="rect">
            <a:avLst/>
          </a:prstGeom>
          <a:solidFill>
            <a:srgbClr val="D5D8DB"/>
          </a:solidFill>
        </p:spPr>
      </p:sp>
      <p:grpSp>
        <p:nvGrpSpPr>
          <p:cNvPr id="5" name="Group 5"/>
          <p:cNvGrpSpPr/>
          <p:nvPr/>
        </p:nvGrpSpPr>
        <p:grpSpPr>
          <a:xfrm>
            <a:off x="12940311" y="2886381"/>
            <a:ext cx="4318746" cy="4329312"/>
            <a:chOff x="0" y="0"/>
            <a:chExt cx="5758328" cy="5772417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5758328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7" name="AutoShape 7"/>
            <p:cNvSpPr/>
            <p:nvPr/>
          </p:nvSpPr>
          <p:spPr>
            <a:xfrm>
              <a:off x="0" y="4149858"/>
              <a:ext cx="5758328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97245" y="4641732"/>
              <a:ext cx="5285547" cy="5911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699">
                  <a:solidFill>
                    <a:srgbClr val="D5D8DB"/>
                  </a:solidFill>
                  <a:latin typeface="HK Grotesk Light"/>
                </a:rPr>
                <a:t>Project 2 | Group 4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97245" y="491874"/>
              <a:ext cx="5285547" cy="31311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699">
                  <a:solidFill>
                    <a:srgbClr val="D5D8DB"/>
                  </a:solidFill>
                  <a:latin typeface="HK Grotesk Light"/>
                </a:rPr>
                <a:t>Emily Hurst </a:t>
              </a:r>
            </a:p>
            <a:p>
              <a:pPr>
                <a:lnSpc>
                  <a:spcPts val="3779"/>
                </a:lnSpc>
              </a:pPr>
              <a:r>
                <a:rPr lang="en-US" sz="2699">
                  <a:solidFill>
                    <a:srgbClr val="D5D8DB"/>
                  </a:solidFill>
                  <a:latin typeface="HK Grotesk Light"/>
                </a:rPr>
                <a:t>Gus Thanasuwandithee</a:t>
              </a:r>
            </a:p>
            <a:p>
              <a:pPr>
                <a:lnSpc>
                  <a:spcPts val="3779"/>
                </a:lnSpc>
              </a:pPr>
              <a:r>
                <a:rPr lang="en-US" sz="2699">
                  <a:solidFill>
                    <a:srgbClr val="D5D8DB"/>
                  </a:solidFill>
                  <a:latin typeface="HK Grotesk Light"/>
                </a:rPr>
                <a:t>Hanna Lakew</a:t>
              </a:r>
            </a:p>
            <a:p>
              <a:pPr>
                <a:lnSpc>
                  <a:spcPts val="3779"/>
                </a:lnSpc>
              </a:pPr>
              <a:r>
                <a:rPr lang="en-US" sz="2699">
                  <a:solidFill>
                    <a:srgbClr val="D5D8DB"/>
                  </a:solidFill>
                  <a:latin typeface="HK Grotesk Light"/>
                </a:rPr>
                <a:t>Mary Thissen</a:t>
              </a:r>
            </a:p>
            <a:p>
              <a:pPr>
                <a:lnSpc>
                  <a:spcPts val="3779"/>
                </a:lnSpc>
              </a:pPr>
              <a:r>
                <a:rPr lang="en-US" sz="2699">
                  <a:solidFill>
                    <a:srgbClr val="D5D8DB"/>
                  </a:solidFill>
                  <a:latin typeface="HK Grotesk Light"/>
                </a:rPr>
                <a:t>Victor Diaz</a:t>
              </a: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5759717"/>
              <a:ext cx="5612883" cy="12700"/>
            </a:xfrm>
            <a:prstGeom prst="rect">
              <a:avLst/>
            </a:prstGeom>
            <a:solidFill>
              <a:srgbClr val="D5D8DB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028700" y="3048306"/>
            <a:ext cx="10480877" cy="3267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 spc="-600">
                <a:solidFill>
                  <a:srgbClr val="D5D8DB"/>
                </a:solidFill>
                <a:latin typeface="Inter Bold"/>
              </a:rPr>
              <a:t>TikTok Trends &amp; Top Songs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509577" y="9290556"/>
            <a:ext cx="512515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36">
                <a:solidFill>
                  <a:srgbClr val="D5D8DB"/>
                </a:solidFill>
                <a:latin typeface="HK Grotesk Light"/>
              </a:rPr>
              <a:t>Next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214207"/>
            <a:ext cx="9184316" cy="1628987"/>
            <a:chOff x="0" y="0"/>
            <a:chExt cx="12245755" cy="2171982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0"/>
              <a:ext cx="2171991" cy="2171982"/>
              <a:chOff x="0" y="0"/>
              <a:chExt cx="6350000" cy="634997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440" t="-565" b="-7911"/>
                </a:stretch>
              </a:blipFill>
            </p:spPr>
          </p:sp>
        </p:grp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>
              <a:off x="3119744" y="0"/>
              <a:ext cx="2171991" cy="2171982"/>
              <a:chOff x="0" y="0"/>
              <a:chExt cx="6350000" cy="6349975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/>
                </a:stretch>
              </a:blipFill>
            </p:spPr>
          </p:sp>
        </p:grpSp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6546624" y="0"/>
              <a:ext cx="2171991" cy="2171982"/>
              <a:chOff x="0" y="0"/>
              <a:chExt cx="6350000" cy="63499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/>
                </a:stretch>
              </a:blipFill>
            </p:spPr>
          </p:sp>
        </p:grpSp>
        <p:grpSp>
          <p:nvGrpSpPr>
            <p:cNvPr id="20" name="Group 20"/>
            <p:cNvGrpSpPr>
              <a:grpSpLocks noChangeAspect="1"/>
            </p:cNvGrpSpPr>
            <p:nvPr/>
          </p:nvGrpSpPr>
          <p:grpSpPr>
            <a:xfrm>
              <a:off x="10073764" y="0"/>
              <a:ext cx="2171991" cy="2171982"/>
              <a:chOff x="0" y="0"/>
              <a:chExt cx="6350000" cy="6349975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 l="-25627" r="-25627"/>
                </a:stretch>
              </a:blipFill>
            </p:spPr>
          </p:sp>
        </p:grpSp>
      </p:grpSp>
      <p:sp>
        <p:nvSpPr>
          <p:cNvPr id="22" name="TextBox 22"/>
          <p:cNvSpPr txBox="1"/>
          <p:nvPr/>
        </p:nvSpPr>
        <p:spPr>
          <a:xfrm>
            <a:off x="1028700" y="6775542"/>
            <a:ext cx="10019797" cy="2668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D5D8DB"/>
                </a:solidFill>
                <a:latin typeface="HK Grotesk Light"/>
              </a:rPr>
              <a:t>Tik Tok has become a worldwide sensation and our group was interested in learning more about it's impact on the music industry. Our goal is to create a database that could be used to discover relationships between TikTok trends and top music charts.</a:t>
            </a:r>
          </a:p>
          <a:p>
            <a:pPr>
              <a:lnSpc>
                <a:spcPts val="3679"/>
              </a:lnSpc>
            </a:pPr>
            <a:endParaRPr lang="en-US" sz="2499">
              <a:solidFill>
                <a:srgbClr val="D5D8DB"/>
              </a:solidFill>
              <a:latin typeface="HK Grotesk Light"/>
            </a:endParaRPr>
          </a:p>
          <a:p>
            <a:pPr>
              <a:lnSpc>
                <a:spcPts val="3679"/>
              </a:lnSpc>
            </a:pPr>
            <a:endParaRPr lang="en-US" sz="2499">
              <a:solidFill>
                <a:srgbClr val="D5D8DB"/>
              </a:solidFill>
              <a:latin typeface="HK Grotesk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8925739"/>
            <a:ext cx="16230600" cy="9525"/>
          </a:xfrm>
          <a:prstGeom prst="rect">
            <a:avLst/>
          </a:prstGeom>
          <a:solidFill>
            <a:srgbClr val="D5D8DB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7150216" y="9347856"/>
            <a:ext cx="108841" cy="21740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221241" y="9284156"/>
            <a:ext cx="341349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36">
                <a:solidFill>
                  <a:srgbClr val="D5D8DB"/>
                </a:solidFill>
                <a:latin typeface="HK Grotesk Light"/>
              </a:rPr>
              <a:t>Next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33199"/>
            <a:ext cx="7426477" cy="375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840"/>
              </a:lnSpc>
            </a:pPr>
            <a:r>
              <a:rPr lang="en-US" sz="8200" dirty="0">
                <a:solidFill>
                  <a:srgbClr val="D5D8DB"/>
                </a:solidFill>
                <a:latin typeface="Inter Bold"/>
              </a:rPr>
              <a:t>EXTRACT</a:t>
            </a:r>
          </a:p>
          <a:p>
            <a:pPr>
              <a:lnSpc>
                <a:spcPts val="9839"/>
              </a:lnSpc>
            </a:pPr>
            <a:r>
              <a:rPr lang="en-US" sz="8199" dirty="0">
                <a:solidFill>
                  <a:srgbClr val="D5D8DB"/>
                </a:solidFill>
                <a:latin typeface="Inter"/>
              </a:rPr>
              <a:t>DATA UTILIZED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768565" y="813403"/>
            <a:ext cx="3050427" cy="3039336"/>
            <a:chOff x="0" y="-9525"/>
            <a:chExt cx="4067236" cy="4052448"/>
          </a:xfrm>
        </p:grpSpPr>
        <p:sp>
          <p:nvSpPr>
            <p:cNvPr id="7" name="AutoShape 7"/>
            <p:cNvSpPr/>
            <p:nvPr/>
          </p:nvSpPr>
          <p:spPr>
            <a:xfrm>
              <a:off x="0" y="1524000"/>
              <a:ext cx="4067236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1915075"/>
              <a:ext cx="4067236" cy="21278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69"/>
                </a:lnSpc>
              </a:pPr>
              <a:r>
                <a:rPr lang="en-US" sz="1899" dirty="0">
                  <a:solidFill>
                    <a:srgbClr val="D5D8DB"/>
                  </a:solidFill>
                  <a:latin typeface="HK Grotesk Light"/>
                </a:rPr>
                <a:t>Source: Kaggle</a:t>
              </a:r>
              <a:endParaRPr lang="en-US" sz="1899" dirty="0">
                <a:solidFill>
                  <a:srgbClr val="D5D8DB"/>
                </a:solidFill>
                <a:latin typeface="Arimo"/>
              </a:endParaRPr>
            </a:p>
            <a:p>
              <a:pPr>
                <a:lnSpc>
                  <a:spcPts val="2469"/>
                </a:lnSpc>
              </a:pPr>
              <a:r>
                <a:rPr lang="en-US" sz="1899" dirty="0">
                  <a:solidFill>
                    <a:srgbClr val="D5D8DB"/>
                  </a:solidFill>
                  <a:latin typeface="HK Grotesk Light"/>
                </a:rPr>
                <a:t>Data Type: CSV</a:t>
              </a:r>
              <a:endParaRPr lang="en-US" sz="1899" dirty="0">
                <a:solidFill>
                  <a:srgbClr val="D5D8DB"/>
                </a:solidFill>
                <a:latin typeface="Arimo"/>
              </a:endParaRPr>
            </a:p>
            <a:p>
              <a:pPr>
                <a:lnSpc>
                  <a:spcPts val="2470"/>
                </a:lnSpc>
              </a:pPr>
              <a:r>
                <a:rPr lang="en-US" sz="1900" dirty="0">
                  <a:solidFill>
                    <a:srgbClr val="D5D8DB"/>
                  </a:solidFill>
                  <a:latin typeface="HK Grotesk Light"/>
                </a:rPr>
                <a:t>This data set provides information on </a:t>
              </a:r>
              <a:r>
                <a:rPr lang="en-US" sz="1900" dirty="0" err="1">
                  <a:solidFill>
                    <a:srgbClr val="D5D8DB"/>
                  </a:solidFill>
                  <a:latin typeface="HK Grotesk Light"/>
                </a:rPr>
                <a:t>Tiktok</a:t>
              </a:r>
              <a:r>
                <a:rPr lang="en-US" sz="1900" dirty="0">
                  <a:solidFill>
                    <a:srgbClr val="D5D8DB"/>
                  </a:solidFill>
                  <a:latin typeface="HK Grotesk Light"/>
                </a:rPr>
                <a:t> trending music tracks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9525"/>
              <a:ext cx="4067236" cy="1127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800" dirty="0" err="1">
                  <a:solidFill>
                    <a:srgbClr val="D5D8DB"/>
                  </a:solidFill>
                  <a:latin typeface="Inter Bold"/>
                </a:rPr>
                <a:t>TikTok</a:t>
              </a:r>
              <a:r>
                <a:rPr lang="en-US" sz="2800" dirty="0">
                  <a:solidFill>
                    <a:srgbClr val="D5D8DB"/>
                  </a:solidFill>
                  <a:latin typeface="Inter Bold"/>
                </a:rPr>
                <a:t> Trending Music Tracks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099789" y="4599891"/>
            <a:ext cx="3550489" cy="4001138"/>
            <a:chOff x="0" y="-9525"/>
            <a:chExt cx="4733986" cy="5334851"/>
          </a:xfrm>
        </p:grpSpPr>
        <p:sp>
          <p:nvSpPr>
            <p:cNvPr id="11" name="AutoShape 11"/>
            <p:cNvSpPr/>
            <p:nvPr/>
          </p:nvSpPr>
          <p:spPr>
            <a:xfrm>
              <a:off x="0" y="1524000"/>
              <a:ext cx="4733986" cy="12873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1915075"/>
              <a:ext cx="4733986" cy="34102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69"/>
                </a:lnSpc>
              </a:pPr>
              <a:r>
                <a:rPr lang="en-US" sz="1899" dirty="0">
                  <a:solidFill>
                    <a:srgbClr val="D5D8DB"/>
                  </a:solidFill>
                  <a:latin typeface="HK Grotesk Light"/>
                </a:rPr>
                <a:t>Source: Kaggle</a:t>
              </a:r>
              <a:endParaRPr lang="en-US" sz="1899" dirty="0">
                <a:solidFill>
                  <a:srgbClr val="D5D8DB"/>
                </a:solidFill>
                <a:latin typeface="Arimo"/>
              </a:endParaRPr>
            </a:p>
            <a:p>
              <a:pPr>
                <a:lnSpc>
                  <a:spcPts val="2469"/>
                </a:lnSpc>
              </a:pPr>
              <a:r>
                <a:rPr lang="en-US" sz="1899" dirty="0">
                  <a:solidFill>
                    <a:srgbClr val="D5D8DB"/>
                  </a:solidFill>
                  <a:latin typeface="HK Grotesk Light"/>
                </a:rPr>
                <a:t>Data Type: CSV</a:t>
              </a:r>
              <a:endParaRPr lang="en-US" sz="1899" dirty="0">
                <a:solidFill>
                  <a:srgbClr val="D5D8DB"/>
                </a:solidFill>
                <a:latin typeface="Arimo"/>
              </a:endParaRPr>
            </a:p>
            <a:p>
              <a:pPr>
                <a:lnSpc>
                  <a:spcPts val="2470"/>
                </a:lnSpc>
              </a:pPr>
              <a:r>
                <a:rPr lang="en-US" sz="1900" dirty="0">
                  <a:solidFill>
                    <a:srgbClr val="D5D8DB"/>
                  </a:solidFill>
                  <a:latin typeface="HK Grotesk Light"/>
                </a:rPr>
                <a:t>This data set provides information on top trending </a:t>
              </a:r>
              <a:r>
                <a:rPr lang="en-US" sz="1900" dirty="0" err="1">
                  <a:solidFill>
                    <a:srgbClr val="D5D8DB"/>
                  </a:solidFill>
                  <a:latin typeface="HK Grotesk Light"/>
                </a:rPr>
                <a:t>TikTok</a:t>
              </a:r>
              <a:r>
                <a:rPr lang="en-US" sz="1900" dirty="0">
                  <a:solidFill>
                    <a:srgbClr val="D5D8DB"/>
                  </a:solidFill>
                  <a:latin typeface="HK Grotesk Light"/>
                </a:rPr>
                <a:t> videos and the music used in them. It includes information such as danceability and liveliness of the music used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4733986" cy="1127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800" dirty="0" err="1">
                  <a:solidFill>
                    <a:srgbClr val="D5D8DB"/>
                  </a:solidFill>
                  <a:latin typeface="Inter Bold"/>
                </a:rPr>
                <a:t>TikTok</a:t>
              </a:r>
              <a:r>
                <a:rPr lang="en-US" sz="2800" dirty="0">
                  <a:solidFill>
                    <a:srgbClr val="D5D8DB"/>
                  </a:solidFill>
                  <a:latin typeface="Inter Bold"/>
                </a:rPr>
                <a:t> Trending Videos 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768565" y="4599891"/>
            <a:ext cx="3050427" cy="3359937"/>
            <a:chOff x="0" y="-9525"/>
            <a:chExt cx="4067236" cy="4479916"/>
          </a:xfrm>
        </p:grpSpPr>
        <p:sp>
          <p:nvSpPr>
            <p:cNvPr id="15" name="AutoShape 15"/>
            <p:cNvSpPr/>
            <p:nvPr/>
          </p:nvSpPr>
          <p:spPr>
            <a:xfrm>
              <a:off x="0" y="1524000"/>
              <a:ext cx="4067236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1915075"/>
              <a:ext cx="4067236" cy="25553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69"/>
                </a:lnSpc>
              </a:pPr>
              <a:r>
                <a:rPr lang="en-US" sz="1899" dirty="0">
                  <a:solidFill>
                    <a:srgbClr val="D5D8DB"/>
                  </a:solidFill>
                  <a:latin typeface="HK Grotesk Light"/>
                </a:rPr>
                <a:t>Source: Kaggle</a:t>
              </a:r>
              <a:endParaRPr lang="en-US" sz="1899" dirty="0">
                <a:solidFill>
                  <a:srgbClr val="D5D8DB"/>
                </a:solidFill>
                <a:latin typeface="Arimo"/>
              </a:endParaRPr>
            </a:p>
            <a:p>
              <a:pPr>
                <a:lnSpc>
                  <a:spcPts val="2469"/>
                </a:lnSpc>
              </a:pPr>
              <a:r>
                <a:rPr lang="en-US" sz="1899" dirty="0">
                  <a:solidFill>
                    <a:srgbClr val="D5D8DB"/>
                  </a:solidFill>
                  <a:latin typeface="HK Grotesk Light"/>
                </a:rPr>
                <a:t>Data Type: CSV</a:t>
              </a:r>
              <a:endParaRPr lang="en-US" sz="1899" dirty="0">
                <a:solidFill>
                  <a:srgbClr val="D5D8DB"/>
                </a:solidFill>
                <a:latin typeface="Arimo"/>
              </a:endParaRPr>
            </a:p>
            <a:p>
              <a:pPr>
                <a:lnSpc>
                  <a:spcPts val="2470"/>
                </a:lnSpc>
              </a:pPr>
              <a:r>
                <a:rPr lang="en-US" sz="1900" dirty="0">
                  <a:solidFill>
                    <a:srgbClr val="D5D8DB"/>
                  </a:solidFill>
                  <a:latin typeface="HK Grotesk Light"/>
                </a:rPr>
                <a:t>This data set provides information on Billboards “Hot 100” which is based on sales, airplay, and streaming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4067236" cy="1127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800" dirty="0">
                  <a:solidFill>
                    <a:srgbClr val="D5D8DB"/>
                  </a:solidFill>
                  <a:latin typeface="Inter Bold"/>
                </a:rPr>
                <a:t>Billboard "The Hot 100" Songs 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28700" y="1028700"/>
            <a:ext cx="6986912" cy="1239242"/>
            <a:chOff x="0" y="0"/>
            <a:chExt cx="9315883" cy="1652322"/>
          </a:xfrm>
        </p:grpSpPr>
        <p:grpSp>
          <p:nvGrpSpPr>
            <p:cNvPr id="19" name="Group 19"/>
            <p:cNvGrpSpPr>
              <a:grpSpLocks noChangeAspect="1"/>
            </p:cNvGrpSpPr>
            <p:nvPr/>
          </p:nvGrpSpPr>
          <p:grpSpPr>
            <a:xfrm>
              <a:off x="0" y="0"/>
              <a:ext cx="1652329" cy="1652322"/>
              <a:chOff x="0" y="0"/>
              <a:chExt cx="6350000" cy="6349975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-440" t="-565" b="-7911"/>
                </a:stretch>
              </a:blipFill>
            </p:spPr>
          </p:sp>
        </p:grpSp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2373326" y="0"/>
              <a:ext cx="1652329" cy="1652322"/>
              <a:chOff x="0" y="0"/>
              <a:chExt cx="6350000" cy="6349975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/>
                </a:stretch>
              </a:blipFill>
            </p:spPr>
          </p:sp>
        </p:grpSp>
        <p:grpSp>
          <p:nvGrpSpPr>
            <p:cNvPr id="23" name="Group 23"/>
            <p:cNvGrpSpPr>
              <a:grpSpLocks noChangeAspect="1"/>
            </p:cNvGrpSpPr>
            <p:nvPr/>
          </p:nvGrpSpPr>
          <p:grpSpPr>
            <a:xfrm>
              <a:off x="4980304" y="0"/>
              <a:ext cx="1652329" cy="1652322"/>
              <a:chOff x="0" y="0"/>
              <a:chExt cx="6350000" cy="6349975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/>
                </a:stretch>
              </a:blipFill>
            </p:spPr>
          </p:sp>
        </p:grpSp>
        <p:grpSp>
          <p:nvGrpSpPr>
            <p:cNvPr id="25" name="Group 25"/>
            <p:cNvGrpSpPr>
              <a:grpSpLocks noChangeAspect="1"/>
            </p:cNvGrpSpPr>
            <p:nvPr/>
          </p:nvGrpSpPr>
          <p:grpSpPr>
            <a:xfrm>
              <a:off x="7663554" y="0"/>
              <a:ext cx="1652329" cy="1652322"/>
              <a:chOff x="0" y="0"/>
              <a:chExt cx="6350000" cy="6349975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8"/>
                <a:stretch>
                  <a:fillRect l="-25627" r="-25627"/>
                </a:stretch>
              </a:blipFill>
            </p:spPr>
          </p:sp>
        </p:grpSp>
      </p:grpSp>
      <p:grpSp>
        <p:nvGrpSpPr>
          <p:cNvPr id="27" name="Group 27"/>
          <p:cNvGrpSpPr/>
          <p:nvPr/>
        </p:nvGrpSpPr>
        <p:grpSpPr>
          <a:xfrm>
            <a:off x="14099789" y="770841"/>
            <a:ext cx="3550489" cy="3319954"/>
            <a:chOff x="0" y="-9525"/>
            <a:chExt cx="4733986" cy="4426606"/>
          </a:xfrm>
        </p:grpSpPr>
        <p:sp>
          <p:nvSpPr>
            <p:cNvPr id="28" name="AutoShape 28"/>
            <p:cNvSpPr/>
            <p:nvPr/>
          </p:nvSpPr>
          <p:spPr>
            <a:xfrm>
              <a:off x="0" y="1476248"/>
              <a:ext cx="4733986" cy="1305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1867323"/>
              <a:ext cx="4733986" cy="25497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69"/>
                </a:lnSpc>
              </a:pPr>
              <a:r>
                <a:rPr lang="en-US" sz="1899" dirty="0">
                  <a:solidFill>
                    <a:srgbClr val="D5D8DB"/>
                  </a:solidFill>
                  <a:latin typeface="HK Grotesk Light"/>
                </a:rPr>
                <a:t>Source: Kaggle</a:t>
              </a:r>
              <a:endParaRPr lang="en-US" sz="1899" dirty="0">
                <a:solidFill>
                  <a:srgbClr val="D5D8DB"/>
                </a:solidFill>
                <a:latin typeface="Arimo"/>
              </a:endParaRPr>
            </a:p>
            <a:p>
              <a:pPr>
                <a:lnSpc>
                  <a:spcPts val="2469"/>
                </a:lnSpc>
              </a:pPr>
              <a:r>
                <a:rPr lang="en-US" sz="1899" dirty="0">
                  <a:solidFill>
                    <a:srgbClr val="D5D8DB"/>
                  </a:solidFill>
                  <a:latin typeface="HK Grotesk Light"/>
                </a:rPr>
                <a:t>Data Type: CSV</a:t>
              </a:r>
              <a:endParaRPr lang="en-US" sz="1899" dirty="0">
                <a:solidFill>
                  <a:srgbClr val="D5D8DB"/>
                </a:solidFill>
                <a:latin typeface="Arimo"/>
              </a:endParaRPr>
            </a:p>
            <a:p>
              <a:pPr>
                <a:lnSpc>
                  <a:spcPts val="2470"/>
                </a:lnSpc>
              </a:pPr>
              <a:r>
                <a:rPr lang="en-US" sz="1900" dirty="0">
                  <a:solidFill>
                    <a:srgbClr val="D5D8DB"/>
                  </a:solidFill>
                  <a:latin typeface="HK Grotesk Light"/>
                </a:rPr>
                <a:t>This data set provides information on data from Apple and Spotify about the music that is used in trending </a:t>
              </a:r>
              <a:r>
                <a:rPr lang="en-US" sz="1900" dirty="0" err="1">
                  <a:solidFill>
                    <a:srgbClr val="D5D8DB"/>
                  </a:solidFill>
                  <a:latin typeface="HK Grotesk Light"/>
                </a:rPr>
                <a:t>TikTok</a:t>
              </a:r>
              <a:r>
                <a:rPr lang="en-US" sz="1900" dirty="0">
                  <a:solidFill>
                    <a:srgbClr val="D5D8DB"/>
                  </a:solidFill>
                  <a:latin typeface="HK Grotesk Light"/>
                </a:rPr>
                <a:t> videos </a:t>
              </a:r>
              <a:endParaRPr lang="en-US" sz="1899" dirty="0">
                <a:solidFill>
                  <a:srgbClr val="D5D8DB"/>
                </a:solidFill>
                <a:latin typeface="Arimo"/>
              </a:endParaRP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9525"/>
              <a:ext cx="4733986" cy="1101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39"/>
                </a:lnSpc>
              </a:pPr>
              <a:r>
                <a:rPr lang="en-US" sz="2699" dirty="0" err="1">
                  <a:solidFill>
                    <a:srgbClr val="D5D8DB"/>
                  </a:solidFill>
                  <a:latin typeface="Inter Bold"/>
                </a:rPr>
                <a:t>TikTok</a:t>
              </a:r>
              <a:r>
                <a:rPr lang="en-US" sz="2699" dirty="0">
                  <a:solidFill>
                    <a:srgbClr val="D5D8DB"/>
                  </a:solidFill>
                  <a:latin typeface="Inter Bold"/>
                </a:rPr>
                <a:t> Trending Video: Apple/Spotify 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8810035"/>
            <a:ext cx="9521161" cy="5588"/>
          </a:xfrm>
          <a:prstGeom prst="rect">
            <a:avLst/>
          </a:prstGeom>
          <a:solidFill>
            <a:srgbClr val="D5D8DB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150459" y="9283900"/>
            <a:ext cx="108841" cy="217405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5456421"/>
            <a:ext cx="9521161" cy="5588"/>
          </a:xfrm>
          <a:prstGeom prst="rect">
            <a:avLst/>
          </a:prstGeom>
          <a:solidFill>
            <a:srgbClr val="D5D8DB"/>
          </a:solidFill>
        </p:spPr>
      </p:sp>
      <p:sp>
        <p:nvSpPr>
          <p:cNvPr id="5" name="TextBox 5"/>
          <p:cNvSpPr txBox="1"/>
          <p:nvPr/>
        </p:nvSpPr>
        <p:spPr>
          <a:xfrm>
            <a:off x="791357" y="3717875"/>
            <a:ext cx="7536259" cy="1325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080"/>
              </a:lnSpc>
            </a:pPr>
            <a:r>
              <a:rPr lang="en-US" sz="9600" spc="-480">
                <a:solidFill>
                  <a:srgbClr val="D5D8DB"/>
                </a:solidFill>
                <a:latin typeface="Inter Bold"/>
              </a:rPr>
              <a:t>TRANSFORM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5783580"/>
            <a:ext cx="9184316" cy="2360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80"/>
              </a:lnSpc>
            </a:pPr>
            <a:r>
              <a:rPr lang="en-US" sz="2700" dirty="0">
                <a:solidFill>
                  <a:srgbClr val="D5D8DB"/>
                </a:solidFill>
                <a:latin typeface="HK Grotesk Light"/>
              </a:rPr>
              <a:t>All data was extracted and transformed using Python and </a:t>
            </a:r>
            <a:r>
              <a:rPr lang="en-US" sz="2700" dirty="0" err="1">
                <a:solidFill>
                  <a:srgbClr val="D5D8DB"/>
                </a:solidFill>
                <a:latin typeface="HK Grotesk Light"/>
              </a:rPr>
              <a:t>Jupyter</a:t>
            </a:r>
            <a:r>
              <a:rPr lang="en-US" sz="2700" dirty="0">
                <a:solidFill>
                  <a:srgbClr val="D5D8DB"/>
                </a:solidFill>
                <a:latin typeface="HK Grotesk Light"/>
              </a:rPr>
              <a:t> Notebooks. Multiple duplicate or unnecessary columns were dropped and we were left with columns that could allow </a:t>
            </a:r>
            <a:r>
              <a:rPr lang="en-US" sz="2700" dirty="0" err="1">
                <a:solidFill>
                  <a:srgbClr val="D5D8DB"/>
                </a:solidFill>
                <a:latin typeface="HK Grotesk Light"/>
              </a:rPr>
              <a:t>TikTok's</a:t>
            </a:r>
            <a:r>
              <a:rPr lang="en-US" sz="2700" dirty="0">
                <a:solidFill>
                  <a:srgbClr val="D5D8DB"/>
                </a:solidFill>
                <a:latin typeface="HK Grotesk Light"/>
              </a:rPr>
              <a:t> trending audio and video data to be compared with top music on the Billboard Music Charts. 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1028700"/>
            <a:ext cx="9184316" cy="1628987"/>
            <a:chOff x="0" y="0"/>
            <a:chExt cx="12245755" cy="2171982"/>
          </a:xfrm>
        </p:grpSpPr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0" y="0"/>
              <a:ext cx="2171991" cy="2171982"/>
              <a:chOff x="0" y="0"/>
              <a:chExt cx="6350000" cy="6349975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440" t="-565" b="-7911"/>
                </a:stretch>
              </a:blipFill>
            </p:spPr>
          </p:sp>
        </p:grp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3119744" y="0"/>
              <a:ext cx="2171991" cy="2171982"/>
              <a:chOff x="0" y="0"/>
              <a:chExt cx="6350000" cy="6349975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/>
                </a:stretch>
              </a:blipFill>
            </p:spPr>
          </p:sp>
        </p:grpSp>
        <p:grpSp>
          <p:nvGrpSpPr>
            <p:cNvPr id="12" name="Group 12"/>
            <p:cNvGrpSpPr>
              <a:grpSpLocks noChangeAspect="1"/>
            </p:cNvGrpSpPr>
            <p:nvPr/>
          </p:nvGrpSpPr>
          <p:grpSpPr>
            <a:xfrm>
              <a:off x="6546624" y="0"/>
              <a:ext cx="2171991" cy="2171982"/>
              <a:chOff x="0" y="0"/>
              <a:chExt cx="6350000" cy="6349975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/>
                </a:stretch>
              </a:blipFill>
            </p:spPr>
          </p:sp>
        </p:grpSp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10073764" y="0"/>
              <a:ext cx="2171991" cy="2171982"/>
              <a:chOff x="0" y="0"/>
              <a:chExt cx="6350000" cy="634997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 l="-25627" r="-25627"/>
                </a:stretch>
              </a:blipFill>
            </p:spPr>
          </p:sp>
        </p:grpSp>
      </p:grpSp>
      <p:sp>
        <p:nvSpPr>
          <p:cNvPr id="16" name="TextBox 16"/>
          <p:cNvSpPr txBox="1"/>
          <p:nvPr/>
        </p:nvSpPr>
        <p:spPr>
          <a:xfrm>
            <a:off x="13221484" y="9220200"/>
            <a:ext cx="341349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36">
                <a:solidFill>
                  <a:srgbClr val="D5D8DB"/>
                </a:solidFill>
                <a:latin typeface="HK Grotesk Light"/>
              </a:rPr>
              <a:t>Next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1444935" y="1728279"/>
            <a:ext cx="5814365" cy="7087343"/>
            <a:chOff x="0" y="0"/>
            <a:chExt cx="7752486" cy="9449791"/>
          </a:xfrm>
        </p:grpSpPr>
        <p:sp>
          <p:nvSpPr>
            <p:cNvPr id="18" name="AutoShape 18"/>
            <p:cNvSpPr/>
            <p:nvPr/>
          </p:nvSpPr>
          <p:spPr>
            <a:xfrm>
              <a:off x="0" y="849329"/>
              <a:ext cx="7655241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97245" y="-47625"/>
              <a:ext cx="7655241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40"/>
                </a:lnSpc>
              </a:pPr>
              <a:r>
                <a:rPr lang="en-US" sz="2100" dirty="0">
                  <a:solidFill>
                    <a:srgbClr val="D5D8DB"/>
                  </a:solidFill>
                  <a:latin typeface="HK Grotesk Light"/>
                </a:rPr>
                <a:t>Artist Name </a:t>
              </a:r>
            </a:p>
          </p:txBody>
        </p:sp>
        <p:sp>
          <p:nvSpPr>
            <p:cNvPr id="20" name="AutoShape 20"/>
            <p:cNvSpPr/>
            <p:nvPr/>
          </p:nvSpPr>
          <p:spPr>
            <a:xfrm>
              <a:off x="0" y="2136507"/>
              <a:ext cx="7655241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97245" y="1239553"/>
              <a:ext cx="7557996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40"/>
                </a:lnSpc>
              </a:pPr>
              <a:r>
                <a:rPr lang="en-US" sz="2100" dirty="0">
                  <a:solidFill>
                    <a:srgbClr val="D5D8DB"/>
                  </a:solidFill>
                  <a:latin typeface="HK Grotesk Light"/>
                </a:rPr>
                <a:t>Song Title - Album</a:t>
              </a:r>
              <a:r>
                <a:rPr lang="en-US" sz="2100" dirty="0">
                  <a:solidFill>
                    <a:srgbClr val="D5D8DB"/>
                  </a:solidFill>
                  <a:latin typeface="Arimo"/>
                </a:rPr>
                <a:t> - </a:t>
              </a:r>
              <a:r>
                <a:rPr lang="en-US" sz="2100" dirty="0">
                  <a:solidFill>
                    <a:srgbClr val="D5D8DB"/>
                  </a:solidFill>
                  <a:latin typeface="HK Grotesk Light"/>
                </a:rPr>
                <a:t>Release Date</a:t>
              </a:r>
            </a:p>
          </p:txBody>
        </p:sp>
        <p:sp>
          <p:nvSpPr>
            <p:cNvPr id="22" name="AutoShape 22"/>
            <p:cNvSpPr/>
            <p:nvPr/>
          </p:nvSpPr>
          <p:spPr>
            <a:xfrm>
              <a:off x="0" y="3423686"/>
              <a:ext cx="7655241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97245" y="2526732"/>
              <a:ext cx="7557996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40"/>
                </a:lnSpc>
              </a:pPr>
              <a:r>
                <a:rPr lang="en-US" sz="2100" dirty="0">
                  <a:solidFill>
                    <a:srgbClr val="D5D8DB"/>
                  </a:solidFill>
                  <a:latin typeface="HK Grotesk Light"/>
                </a:rPr>
                <a:t>Genre - Explicit Content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97245" y="3813910"/>
              <a:ext cx="5661083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40"/>
                </a:lnSpc>
              </a:pPr>
              <a:r>
                <a:rPr lang="en-US" sz="2100" dirty="0" err="1">
                  <a:solidFill>
                    <a:srgbClr val="D5D8DB"/>
                  </a:solidFill>
                  <a:latin typeface="HK Grotesk Light"/>
                </a:rPr>
                <a:t>TikTok</a:t>
              </a:r>
              <a:r>
                <a:rPr lang="en-US" sz="2100" dirty="0">
                  <a:solidFill>
                    <a:srgbClr val="D5D8DB"/>
                  </a:solidFill>
                  <a:latin typeface="HK Grotesk Light"/>
                </a:rPr>
                <a:t> Video Time Code</a:t>
              </a:r>
            </a:p>
          </p:txBody>
        </p:sp>
        <p:sp>
          <p:nvSpPr>
            <p:cNvPr id="25" name="AutoShape 25"/>
            <p:cNvSpPr/>
            <p:nvPr/>
          </p:nvSpPr>
          <p:spPr>
            <a:xfrm>
              <a:off x="97245" y="4790431"/>
              <a:ext cx="7655241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26" name="AutoShape 26"/>
            <p:cNvSpPr/>
            <p:nvPr/>
          </p:nvSpPr>
          <p:spPr>
            <a:xfrm>
              <a:off x="0" y="6014269"/>
              <a:ext cx="7655241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97245" y="5250806"/>
              <a:ext cx="7442654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40"/>
                </a:lnSpc>
              </a:pPr>
              <a:r>
                <a:rPr lang="en-US" sz="2100" dirty="0" err="1">
                  <a:solidFill>
                    <a:srgbClr val="D5D8DB"/>
                  </a:solidFill>
                  <a:latin typeface="HK Grotesk Light"/>
                </a:rPr>
                <a:t>TikTok</a:t>
              </a:r>
              <a:r>
                <a:rPr lang="en-US" sz="2100" dirty="0">
                  <a:solidFill>
                    <a:srgbClr val="D5D8DB"/>
                  </a:solidFill>
                  <a:latin typeface="HK Grotesk Light"/>
                </a:rPr>
                <a:t> Popularity - Spotify Popularity </a:t>
              </a:r>
            </a:p>
          </p:txBody>
        </p:sp>
        <p:sp>
          <p:nvSpPr>
            <p:cNvPr id="28" name="AutoShape 28"/>
            <p:cNvSpPr/>
            <p:nvPr/>
          </p:nvSpPr>
          <p:spPr>
            <a:xfrm>
              <a:off x="0" y="8149913"/>
              <a:ext cx="7655241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97245" y="6404493"/>
              <a:ext cx="7557996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40"/>
                </a:lnSpc>
              </a:pPr>
              <a:r>
                <a:rPr lang="en-US" sz="2100" dirty="0">
                  <a:solidFill>
                    <a:srgbClr val="D5D8DB"/>
                  </a:solidFill>
                  <a:latin typeface="HK Grotesk Light"/>
                </a:rPr>
                <a:t>Danceability - Liveliness - Energy - Loudness - Valence - Tempo - Mode</a:t>
              </a:r>
              <a:r>
                <a:rPr lang="en-US" sz="2100" dirty="0">
                  <a:solidFill>
                    <a:srgbClr val="D5D8DB"/>
                  </a:solidFill>
                  <a:latin typeface="Arimo"/>
                </a:rPr>
                <a:t> - </a:t>
              </a:r>
              <a:r>
                <a:rPr lang="en-US" sz="2100" dirty="0" err="1">
                  <a:solidFill>
                    <a:srgbClr val="D5D8DB"/>
                  </a:solidFill>
                  <a:latin typeface="Arimo"/>
                </a:rPr>
                <a:t>Speechiness</a:t>
              </a:r>
              <a:r>
                <a:rPr lang="en-US" sz="2100" dirty="0">
                  <a:solidFill>
                    <a:srgbClr val="D5D8DB"/>
                  </a:solidFill>
                  <a:latin typeface="Arimo"/>
                </a:rPr>
                <a:t> - </a:t>
              </a:r>
              <a:r>
                <a:rPr lang="en-US" sz="2100" dirty="0" err="1">
                  <a:solidFill>
                    <a:srgbClr val="D5D8DB"/>
                  </a:solidFill>
                  <a:latin typeface="Arimo"/>
                </a:rPr>
                <a:t>Acousticness</a:t>
              </a:r>
              <a:r>
                <a:rPr lang="en-US" sz="2100" dirty="0">
                  <a:solidFill>
                    <a:srgbClr val="D5D8DB"/>
                  </a:solidFill>
                  <a:latin typeface="Arimo"/>
                </a:rPr>
                <a:t> - </a:t>
              </a:r>
              <a:r>
                <a:rPr lang="en-US" sz="2100" dirty="0" err="1">
                  <a:solidFill>
                    <a:srgbClr val="D5D8DB"/>
                  </a:solidFill>
                  <a:latin typeface="Arimo"/>
                </a:rPr>
                <a:t>Instrumentalness</a:t>
              </a:r>
              <a:endParaRPr lang="en-US" sz="2100" dirty="0">
                <a:solidFill>
                  <a:srgbClr val="D5D8DB"/>
                </a:solidFill>
                <a:latin typeface="Arimo"/>
              </a:endParaRPr>
            </a:p>
          </p:txBody>
        </p:sp>
        <p:sp>
          <p:nvSpPr>
            <p:cNvPr id="30" name="AutoShape 30"/>
            <p:cNvSpPr/>
            <p:nvPr/>
          </p:nvSpPr>
          <p:spPr>
            <a:xfrm>
              <a:off x="0" y="9437091"/>
              <a:ext cx="7655241" cy="12700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97245" y="8540137"/>
              <a:ext cx="5661083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40"/>
                </a:lnSpc>
              </a:pPr>
              <a:r>
                <a:rPr lang="en-US" sz="2100">
                  <a:solidFill>
                    <a:srgbClr val="D5D8DB"/>
                  </a:solidFill>
                  <a:latin typeface="HK Grotesk Light"/>
                </a:rPr>
                <a:t>Billboard Chart Peak Ranking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80" r="46594"/>
          <a:stretch>
            <a:fillRect/>
          </a:stretch>
        </p:blipFill>
        <p:spPr>
          <a:xfrm>
            <a:off x="3474340" y="4915965"/>
            <a:ext cx="7445967" cy="4055134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3474340" y="1184444"/>
            <a:ext cx="13856995" cy="8132"/>
          </a:xfrm>
          <a:prstGeom prst="rect">
            <a:avLst/>
          </a:prstGeom>
          <a:solidFill>
            <a:srgbClr val="D5D8DB"/>
          </a:solidFill>
        </p:spPr>
      </p:sp>
      <p:sp>
        <p:nvSpPr>
          <p:cNvPr id="4" name="TextBox 4"/>
          <p:cNvSpPr txBox="1"/>
          <p:nvPr/>
        </p:nvSpPr>
        <p:spPr>
          <a:xfrm>
            <a:off x="3474340" y="300780"/>
            <a:ext cx="13856995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00"/>
              </a:lnSpc>
            </a:pPr>
            <a:r>
              <a:rPr lang="en-US" sz="6000" spc="-300">
                <a:solidFill>
                  <a:srgbClr val="D5D8DB"/>
                </a:solidFill>
                <a:latin typeface="Inter Bold"/>
              </a:rPr>
              <a:t>Transform | </a:t>
            </a:r>
            <a:r>
              <a:rPr lang="en-US" sz="6000" spc="-300">
                <a:solidFill>
                  <a:srgbClr val="D5D8DB"/>
                </a:solidFill>
                <a:latin typeface="Inter"/>
              </a:rPr>
              <a:t>TikTok Music Trends Data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4085"/>
          <a:stretch>
            <a:fillRect/>
          </a:stretch>
        </p:blipFill>
        <p:spPr>
          <a:xfrm>
            <a:off x="3474340" y="1520949"/>
            <a:ext cx="7445967" cy="316815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t="198"/>
          <a:stretch>
            <a:fillRect/>
          </a:stretch>
        </p:blipFill>
        <p:spPr>
          <a:xfrm>
            <a:off x="11249323" y="1520949"/>
            <a:ext cx="5590093" cy="328030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r="3666"/>
          <a:stretch>
            <a:fillRect/>
          </a:stretch>
        </p:blipFill>
        <p:spPr>
          <a:xfrm>
            <a:off x="11249323" y="5020067"/>
            <a:ext cx="5590093" cy="3951033"/>
          </a:xfrm>
          <a:prstGeom prst="rect">
            <a:avLst/>
          </a:prstGeom>
        </p:spPr>
      </p:pic>
      <p:sp>
        <p:nvSpPr>
          <p:cNvPr id="8" name="AutoShape 8"/>
          <p:cNvSpPr/>
          <p:nvPr/>
        </p:nvSpPr>
        <p:spPr>
          <a:xfrm>
            <a:off x="1028700" y="9438505"/>
            <a:ext cx="16230600" cy="9525"/>
          </a:xfrm>
          <a:prstGeom prst="rect">
            <a:avLst/>
          </a:prstGeom>
          <a:solidFill>
            <a:srgbClr val="D5D8DB"/>
          </a:solidFill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7150216" y="9860622"/>
            <a:ext cx="108841" cy="217405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3221241" y="9796922"/>
            <a:ext cx="341349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36">
                <a:solidFill>
                  <a:srgbClr val="D5D8DB"/>
                </a:solidFill>
                <a:latin typeface="HK Grotesk Light"/>
              </a:rPr>
              <a:t>Next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97383" y="565316"/>
            <a:ext cx="1628993" cy="8169934"/>
            <a:chOff x="0" y="0"/>
            <a:chExt cx="2171991" cy="10893246"/>
          </a:xfrm>
        </p:grpSpPr>
        <p:grpSp>
          <p:nvGrpSpPr>
            <p:cNvPr id="12" name="Group 12"/>
            <p:cNvGrpSpPr>
              <a:grpSpLocks noChangeAspect="1"/>
            </p:cNvGrpSpPr>
            <p:nvPr/>
          </p:nvGrpSpPr>
          <p:grpSpPr>
            <a:xfrm>
              <a:off x="0" y="0"/>
              <a:ext cx="2171991" cy="2171982"/>
              <a:chOff x="0" y="0"/>
              <a:chExt cx="6350000" cy="6349975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8"/>
                <a:stretch>
                  <a:fillRect l="-440" t="-565" b="-7911"/>
                </a:stretch>
              </a:blipFill>
            </p:spPr>
          </p:sp>
        </p:grpSp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163043" y="9047348"/>
              <a:ext cx="1845905" cy="1845898"/>
              <a:chOff x="0" y="0"/>
              <a:chExt cx="6350000" cy="634997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9"/>
                <a:stretch>
                  <a:fillRect l="-25627" r="-25627"/>
                </a:stretch>
              </a:blipFill>
            </p:spPr>
          </p:sp>
        </p:grp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>
              <a:off x="0" y="2956659"/>
              <a:ext cx="2171991" cy="2171982"/>
              <a:chOff x="0" y="0"/>
              <a:chExt cx="6350000" cy="6349975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10"/>
                <a:stretch>
                  <a:fillRect/>
                </a:stretch>
              </a:blipFill>
            </p:spPr>
          </p:sp>
        </p:grpSp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102975" y="6179153"/>
              <a:ext cx="1966042" cy="1966034"/>
              <a:chOff x="0" y="0"/>
              <a:chExt cx="6350000" cy="63499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11"/>
                <a:stretch>
                  <a:fillRect/>
                </a:stretch>
              </a:blipFill>
            </p:spPr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7383" y="565316"/>
            <a:ext cx="1628993" cy="8169934"/>
            <a:chOff x="0" y="0"/>
            <a:chExt cx="2171991" cy="1089324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2171991" cy="2171982"/>
              <a:chOff x="0" y="0"/>
              <a:chExt cx="6350000" cy="634997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-440" t="-565" b="-7911"/>
                </a:stretch>
              </a:blip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163043" y="9047348"/>
              <a:ext cx="1845905" cy="1845898"/>
              <a:chOff x="0" y="0"/>
              <a:chExt cx="6350000" cy="6349975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25627" r="-25627"/>
                </a:stretch>
              </a:blipFill>
            </p:spPr>
          </p:sp>
        </p:grpSp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2956659"/>
              <a:ext cx="2171991" cy="2171982"/>
              <a:chOff x="0" y="0"/>
              <a:chExt cx="6350000" cy="6349975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</p:spPr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>
              <a:off x="102975" y="6179153"/>
              <a:ext cx="1966042" cy="1966034"/>
              <a:chOff x="0" y="0"/>
              <a:chExt cx="6350000" cy="6349975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/>
                </a:stretch>
              </a:blipFill>
            </p:spPr>
          </p:sp>
        </p:grpSp>
      </p:grpSp>
      <p:sp>
        <p:nvSpPr>
          <p:cNvPr id="11" name="AutoShape 11"/>
          <p:cNvSpPr/>
          <p:nvPr/>
        </p:nvSpPr>
        <p:spPr>
          <a:xfrm>
            <a:off x="3402305" y="1632551"/>
            <a:ext cx="13856995" cy="8132"/>
          </a:xfrm>
          <a:prstGeom prst="rect">
            <a:avLst/>
          </a:prstGeom>
          <a:solidFill>
            <a:srgbClr val="D5D8DB"/>
          </a:solidFill>
        </p:spPr>
      </p:sp>
      <p:sp>
        <p:nvSpPr>
          <p:cNvPr id="12" name="TextBox 12"/>
          <p:cNvSpPr txBox="1"/>
          <p:nvPr/>
        </p:nvSpPr>
        <p:spPr>
          <a:xfrm>
            <a:off x="3402305" y="748886"/>
            <a:ext cx="13856995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00"/>
              </a:lnSpc>
            </a:pPr>
            <a:r>
              <a:rPr lang="en-US" sz="6000" spc="-300">
                <a:solidFill>
                  <a:srgbClr val="D5D8DB"/>
                </a:solidFill>
                <a:latin typeface="Inter Bold"/>
              </a:rPr>
              <a:t>Transform | </a:t>
            </a:r>
            <a:r>
              <a:rPr lang="en-US" sz="6000" spc="-300">
                <a:solidFill>
                  <a:srgbClr val="D5D8DB"/>
                </a:solidFill>
                <a:latin typeface="Inter"/>
              </a:rPr>
              <a:t>Billboard Data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rcRect l="14598" t="41053" r="21284" b="32913"/>
          <a:stretch>
            <a:fillRect/>
          </a:stretch>
        </p:blipFill>
        <p:spPr>
          <a:xfrm>
            <a:off x="3402305" y="1977378"/>
            <a:ext cx="12339521" cy="3131290"/>
          </a:xfrm>
          <a:prstGeom prst="rect">
            <a:avLst/>
          </a:prstGeom>
        </p:spPr>
      </p:pic>
      <p:sp>
        <p:nvSpPr>
          <p:cNvPr id="14" name="AutoShape 14"/>
          <p:cNvSpPr/>
          <p:nvPr/>
        </p:nvSpPr>
        <p:spPr>
          <a:xfrm>
            <a:off x="3402305" y="6767735"/>
            <a:ext cx="13856995" cy="8132"/>
          </a:xfrm>
          <a:prstGeom prst="rect">
            <a:avLst/>
          </a:prstGeom>
          <a:solidFill>
            <a:srgbClr val="D5D8DB"/>
          </a:solidFill>
        </p:spPr>
      </p:sp>
      <p:sp>
        <p:nvSpPr>
          <p:cNvPr id="15" name="TextBox 15"/>
          <p:cNvSpPr txBox="1"/>
          <p:nvPr/>
        </p:nvSpPr>
        <p:spPr>
          <a:xfrm>
            <a:off x="3402305" y="5884071"/>
            <a:ext cx="13856995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00"/>
              </a:lnSpc>
            </a:pPr>
            <a:r>
              <a:rPr lang="en-US" sz="6000" spc="-300">
                <a:solidFill>
                  <a:srgbClr val="D5D8DB"/>
                </a:solidFill>
                <a:latin typeface="Inter Bold"/>
              </a:rPr>
              <a:t>Transform | </a:t>
            </a:r>
            <a:r>
              <a:rPr lang="en-US" sz="6000" spc="-300">
                <a:solidFill>
                  <a:srgbClr val="D5D8DB"/>
                </a:solidFill>
                <a:latin typeface="Inter"/>
              </a:rPr>
              <a:t>Final Merge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7"/>
          <a:srcRect l="12862" t="49292" r="23710" b="41481"/>
          <a:stretch>
            <a:fillRect/>
          </a:stretch>
        </p:blipFill>
        <p:spPr>
          <a:xfrm>
            <a:off x="3474340" y="7029132"/>
            <a:ext cx="12339521" cy="1121775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1028700" y="9258300"/>
            <a:ext cx="16230600" cy="9525"/>
          </a:xfrm>
          <a:prstGeom prst="rect">
            <a:avLst/>
          </a:prstGeom>
          <a:solidFill>
            <a:srgbClr val="D5D8DB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7150216" y="9680417"/>
            <a:ext cx="108841" cy="217405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3221241" y="9616717"/>
            <a:ext cx="341349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36">
                <a:solidFill>
                  <a:srgbClr val="D5D8DB"/>
                </a:solidFill>
                <a:latin typeface="HK Grotesk Light"/>
              </a:rPr>
              <a:t>Next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8579893"/>
            <a:ext cx="16230600" cy="9525"/>
          </a:xfrm>
          <a:prstGeom prst="rect">
            <a:avLst/>
          </a:prstGeom>
          <a:solidFill>
            <a:srgbClr val="D5D8DB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150216" y="9002010"/>
            <a:ext cx="108841" cy="217405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3347429"/>
            <a:ext cx="7833513" cy="3649292"/>
            <a:chOff x="0" y="0"/>
            <a:chExt cx="10444684" cy="4865723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0444684" cy="1812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080"/>
                </a:lnSpc>
              </a:pPr>
              <a:r>
                <a:rPr lang="en-US" sz="9600" spc="-480">
                  <a:solidFill>
                    <a:srgbClr val="D5D8DB"/>
                  </a:solidFill>
                  <a:latin typeface="Inter Bold"/>
                </a:rPr>
                <a:t>LOAD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754844"/>
              <a:ext cx="10444684" cy="7585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836"/>
                </a:lnSpc>
              </a:pPr>
              <a:r>
                <a:rPr lang="en-US" sz="3454" dirty="0">
                  <a:solidFill>
                    <a:srgbClr val="D5D8DB"/>
                  </a:solidFill>
                  <a:latin typeface="HK Grotesk Light"/>
                </a:rPr>
                <a:t>Database | SQL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393918"/>
              <a:ext cx="10444684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dirty="0">
                  <a:solidFill>
                    <a:srgbClr val="D5D8DB"/>
                  </a:solidFill>
                  <a:latin typeface="HK Grotesk Light"/>
                </a:rPr>
                <a:t>Summary of load 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2407087"/>
              <a:ext cx="10444684" cy="12814"/>
            </a:xfrm>
            <a:prstGeom prst="rect">
              <a:avLst/>
            </a:prstGeom>
            <a:solidFill>
              <a:srgbClr val="D5D8DB"/>
            </a:solidFill>
          </p:spPr>
        </p:sp>
        <p:sp>
          <p:nvSpPr>
            <p:cNvPr id="9" name="AutoShape 9"/>
            <p:cNvSpPr/>
            <p:nvPr/>
          </p:nvSpPr>
          <p:spPr>
            <a:xfrm>
              <a:off x="0" y="3830703"/>
              <a:ext cx="10444684" cy="12700"/>
            </a:xfrm>
            <a:prstGeom prst="rect">
              <a:avLst/>
            </a:prstGeom>
            <a:solidFill>
              <a:srgbClr val="D5D8DB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3221241" y="8938310"/>
            <a:ext cx="341349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36">
                <a:solidFill>
                  <a:srgbClr val="D5D8DB"/>
                </a:solidFill>
                <a:latin typeface="HK Grotesk Light"/>
              </a:rPr>
              <a:t>Next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78159" y="1713875"/>
            <a:ext cx="7426477" cy="231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20"/>
              </a:lnSpc>
            </a:pPr>
            <a:r>
              <a:rPr lang="en-US" sz="7600">
                <a:solidFill>
                  <a:srgbClr val="D5D8DB"/>
                </a:solidFill>
                <a:latin typeface="Inter Bold"/>
              </a:rPr>
              <a:t>SCREENSHOT HERE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778159" y="5516236"/>
            <a:ext cx="7426477" cy="231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20"/>
              </a:lnSpc>
            </a:pPr>
            <a:r>
              <a:rPr lang="en-US" sz="7600">
                <a:solidFill>
                  <a:srgbClr val="D5D8DB"/>
                </a:solidFill>
                <a:latin typeface="Inter Bold"/>
              </a:rPr>
              <a:t>SCREENSHOT HERE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1028700"/>
            <a:ext cx="7833513" cy="1389400"/>
            <a:chOff x="0" y="0"/>
            <a:chExt cx="10444684" cy="1852533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0"/>
              <a:ext cx="1852541" cy="1852533"/>
              <a:chOff x="0" y="0"/>
              <a:chExt cx="6350000" cy="634997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440" t="-565" b="-7911"/>
                </a:stretch>
              </a:blipFill>
            </p:spPr>
          </p:sp>
        </p:grp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>
              <a:off x="2660901" y="0"/>
              <a:ext cx="1852541" cy="1852533"/>
              <a:chOff x="0" y="0"/>
              <a:chExt cx="6350000" cy="6349975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/>
                </a:stretch>
              </a:blipFill>
            </p:spPr>
          </p:sp>
        </p:grpSp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5583765" y="0"/>
              <a:ext cx="1852541" cy="1852533"/>
              <a:chOff x="0" y="0"/>
              <a:chExt cx="6350000" cy="63499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/>
                </a:stretch>
              </a:blipFill>
            </p:spPr>
          </p:sp>
        </p:grpSp>
        <p:grpSp>
          <p:nvGrpSpPr>
            <p:cNvPr id="20" name="Group 20"/>
            <p:cNvGrpSpPr>
              <a:grpSpLocks noChangeAspect="1"/>
            </p:cNvGrpSpPr>
            <p:nvPr/>
          </p:nvGrpSpPr>
          <p:grpSpPr>
            <a:xfrm>
              <a:off x="8592143" y="0"/>
              <a:ext cx="1852541" cy="1852533"/>
              <a:chOff x="0" y="0"/>
              <a:chExt cx="6350000" cy="6349975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6350000" cy="634997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4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 l="-25627" r="-25627"/>
                </a:stretch>
              </a:blipFill>
            </p:spPr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71744" y="8849643"/>
            <a:ext cx="10888228" cy="6390"/>
          </a:xfrm>
          <a:prstGeom prst="rect">
            <a:avLst/>
          </a:prstGeom>
          <a:solidFill>
            <a:srgbClr val="D5D8DB"/>
          </a:solidFill>
        </p:spPr>
      </p:sp>
      <p:sp>
        <p:nvSpPr>
          <p:cNvPr id="3" name="AutoShape 3"/>
          <p:cNvSpPr/>
          <p:nvPr/>
        </p:nvSpPr>
        <p:spPr>
          <a:xfrm>
            <a:off x="771744" y="4206550"/>
            <a:ext cx="10888228" cy="6390"/>
          </a:xfrm>
          <a:prstGeom prst="rect">
            <a:avLst/>
          </a:prstGeom>
          <a:solidFill>
            <a:srgbClr val="D5D8DB"/>
          </a:solid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3150913" y="1059295"/>
            <a:ext cx="3990565" cy="8199005"/>
            <a:chOff x="0" y="0"/>
            <a:chExt cx="8839200" cy="18161000"/>
          </a:xfrm>
        </p:grpSpPr>
        <p:sp>
          <p:nvSpPr>
            <p:cNvPr id="5" name="Freeform 5"/>
            <p:cNvSpPr/>
            <p:nvPr/>
          </p:nvSpPr>
          <p:spPr>
            <a:xfrm>
              <a:off x="303530" y="311150"/>
              <a:ext cx="8232140" cy="17538700"/>
            </a:xfrm>
            <a:custGeom>
              <a:avLst/>
              <a:gdLst/>
              <a:ahLst/>
              <a:cxnLst/>
              <a:rect l="l" t="t" r="r" b="b"/>
              <a:pathLst>
                <a:path w="8232140" h="17538700">
                  <a:moveTo>
                    <a:pt x="7565390" y="17538700"/>
                  </a:moveTo>
                  <a:lnTo>
                    <a:pt x="666750" y="17538700"/>
                  </a:lnTo>
                  <a:cubicBezTo>
                    <a:pt x="298450" y="17538700"/>
                    <a:pt x="0" y="17240250"/>
                    <a:pt x="0" y="16871950"/>
                  </a:cubicBezTo>
                  <a:lnTo>
                    <a:pt x="0" y="666750"/>
                  </a:lnTo>
                  <a:cubicBezTo>
                    <a:pt x="0" y="298450"/>
                    <a:pt x="298450" y="0"/>
                    <a:pt x="666750" y="0"/>
                  </a:cubicBezTo>
                  <a:lnTo>
                    <a:pt x="7564120" y="0"/>
                  </a:lnTo>
                  <a:cubicBezTo>
                    <a:pt x="7932420" y="0"/>
                    <a:pt x="8230870" y="298450"/>
                    <a:pt x="8230870" y="666750"/>
                  </a:cubicBezTo>
                  <a:lnTo>
                    <a:pt x="8230870" y="16871950"/>
                  </a:lnTo>
                  <a:cubicBezTo>
                    <a:pt x="8232140" y="17240250"/>
                    <a:pt x="7933690" y="17538700"/>
                    <a:pt x="7565390" y="17538700"/>
                  </a:cubicBezTo>
                  <a:close/>
                </a:path>
              </a:pathLst>
            </a:custGeom>
            <a:blipFill>
              <a:blip r:embed="rId2"/>
              <a:stretch>
                <a:fillRect l="-77268" r="-77268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8839200" cy="18161000"/>
            </a:xfrm>
            <a:custGeom>
              <a:avLst/>
              <a:gdLst/>
              <a:ahLst/>
              <a:cxnLst/>
              <a:rect l="l" t="t" r="r" b="b"/>
              <a:pathLst>
                <a:path w="8839200" h="18161000">
                  <a:moveTo>
                    <a:pt x="8839200" y="18161000"/>
                  </a:moveTo>
                  <a:lnTo>
                    <a:pt x="0" y="18161000"/>
                  </a:lnTo>
                  <a:lnTo>
                    <a:pt x="0" y="0"/>
                  </a:lnTo>
                  <a:lnTo>
                    <a:pt x="8839200" y="0"/>
                  </a:lnTo>
                  <a:lnTo>
                    <a:pt x="8839200" y="18161000"/>
                  </a:lnTo>
                  <a:close/>
                </a:path>
              </a:pathLst>
            </a:custGeom>
            <a:blipFill>
              <a:blip r:embed="rId3"/>
              <a:stretch>
                <a:fillRect t="-47" b="-47"/>
              </a:stretch>
            </a:blip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 l="1465" r="607"/>
          <a:stretch>
            <a:fillRect/>
          </a:stretch>
        </p:blipFill>
        <p:spPr>
          <a:xfrm>
            <a:off x="13150913" y="1024286"/>
            <a:ext cx="4031653" cy="8234014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71744" y="4877891"/>
            <a:ext cx="10888228" cy="3357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D5D8DB"/>
                </a:solidFill>
                <a:latin typeface="HK Grotesk Light"/>
              </a:rPr>
              <a:t>Next steps would be to utilize this database to make further analysis into the types of music/videos that trend on </a:t>
            </a:r>
            <a:r>
              <a:rPr lang="en-US" sz="3200" dirty="0" err="1">
                <a:solidFill>
                  <a:srgbClr val="D5D8DB"/>
                </a:solidFill>
                <a:latin typeface="HK Grotesk Light"/>
              </a:rPr>
              <a:t>TikTok</a:t>
            </a:r>
            <a:r>
              <a:rPr lang="en-US" sz="3200" dirty="0">
                <a:solidFill>
                  <a:srgbClr val="D5D8DB"/>
                </a:solidFill>
                <a:latin typeface="HK Grotesk Light"/>
              </a:rPr>
              <a:t>. </a:t>
            </a:r>
          </a:p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D5D8DB"/>
                </a:solidFill>
                <a:latin typeface="HK Grotesk Light"/>
              </a:rPr>
              <a:t>Factors such as danceability, liveliness, and energy can be analyzed to understand a trending tracks popularity on both </a:t>
            </a:r>
            <a:r>
              <a:rPr lang="en-US" sz="3200" dirty="0" err="1">
                <a:solidFill>
                  <a:srgbClr val="D5D8DB"/>
                </a:solidFill>
                <a:latin typeface="HK Grotesk Light"/>
              </a:rPr>
              <a:t>TikTok</a:t>
            </a:r>
            <a:r>
              <a:rPr lang="en-US" sz="3200" dirty="0">
                <a:solidFill>
                  <a:srgbClr val="D5D8DB"/>
                </a:solidFill>
                <a:latin typeface="HK Grotesk Light"/>
              </a:rPr>
              <a:t> and the Billboard music charts. </a:t>
            </a:r>
          </a:p>
          <a:p>
            <a:pPr>
              <a:lnSpc>
                <a:spcPts val="4480"/>
              </a:lnSpc>
            </a:pPr>
            <a:endParaRPr lang="en-US" sz="3200" dirty="0">
              <a:solidFill>
                <a:srgbClr val="D5D8DB"/>
              </a:solidFill>
              <a:latin typeface="HK Grotesk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2688003"/>
            <a:ext cx="7064923" cy="1325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080"/>
              </a:lnSpc>
            </a:pPr>
            <a:r>
              <a:rPr lang="en-US" sz="9600" spc="-480">
                <a:solidFill>
                  <a:srgbClr val="D5D8DB"/>
                </a:solidFill>
                <a:latin typeface="Inter Bold"/>
              </a:rPr>
              <a:t>Next Steps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375</Words>
  <Application>Microsoft Macintosh PowerPoint</Application>
  <PresentationFormat>Custom</PresentationFormat>
  <Paragraphs>53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HK Grotesk Light</vt:lpstr>
      <vt:lpstr>Inter</vt:lpstr>
      <vt:lpstr>Inter Bold</vt:lpstr>
      <vt:lpstr>Calibri</vt:lpstr>
      <vt:lpstr>Arimo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TikTok Trends &amp; Top Songs</dc:title>
  <cp:lastModifiedBy>Hanna Lakew</cp:lastModifiedBy>
  <cp:revision>2</cp:revision>
  <dcterms:created xsi:type="dcterms:W3CDTF">2006-08-16T00:00:00Z</dcterms:created>
  <dcterms:modified xsi:type="dcterms:W3CDTF">2022-01-25T04:52:34Z</dcterms:modified>
  <dc:identifier>DAE2GkOeYT4</dc:identifier>
</cp:coreProperties>
</file>

<file path=docProps/thumbnail.jpeg>
</file>